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9"/>
  </p:notesMasterIdLst>
  <p:sldIdLst>
    <p:sldId id="259" r:id="rId5"/>
    <p:sldId id="258" r:id="rId6"/>
    <p:sldId id="257" r:id="rId7"/>
    <p:sldId id="260" r:id="rId8"/>
    <p:sldId id="261" r:id="rId9"/>
    <p:sldId id="262" r:id="rId10"/>
    <p:sldId id="264" r:id="rId11"/>
    <p:sldId id="265" r:id="rId12"/>
    <p:sldId id="266" r:id="rId13"/>
    <p:sldId id="267" r:id="rId14"/>
    <p:sldId id="273" r:id="rId15"/>
    <p:sldId id="275" r:id="rId16"/>
    <p:sldId id="276" r:id="rId17"/>
    <p:sldId id="277" r:id="rId18"/>
    <p:sldId id="274" r:id="rId19"/>
    <p:sldId id="268" r:id="rId20"/>
    <p:sldId id="270" r:id="rId21"/>
    <p:sldId id="278" r:id="rId22"/>
    <p:sldId id="279" r:id="rId23"/>
    <p:sldId id="280" r:id="rId24"/>
    <p:sldId id="269" r:id="rId25"/>
    <p:sldId id="263" r:id="rId26"/>
    <p:sldId id="272" r:id="rId27"/>
    <p:sldId id="271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A889B1-7F2F-E647-9364-674B4F776E9B}" v="2" dt="2024-02-16T00:34:59.6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51"/>
    <p:restoredTop sz="94766"/>
  </p:normalViewPr>
  <p:slideViewPr>
    <p:cSldViewPr snapToGrid="0" snapToObjects="1" showGuides="1">
      <p:cViewPr varScale="1">
        <p:scale>
          <a:sx n="150" d="100"/>
          <a:sy n="150" d="100"/>
        </p:scale>
        <p:origin x="200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N Jing [Southern River College]" userId="S::jing.sun@education.wa.edu.au::d2a11ad4-3f5e-4beb-86d7-de98aa55cfe6" providerId="AD" clId="Web-{D6A8C7DD-1894-40B5-852F-4B119403578C}"/>
    <pc:docChg chg="modSld">
      <pc:chgData name="SUN Jing [Southern River College]" userId="S::jing.sun@education.wa.edu.au::d2a11ad4-3f5e-4beb-86d7-de98aa55cfe6" providerId="AD" clId="Web-{D6A8C7DD-1894-40B5-852F-4B119403578C}" dt="2022-05-22T12:59:07.268" v="0" actId="1076"/>
      <pc:docMkLst>
        <pc:docMk/>
      </pc:docMkLst>
      <pc:sldChg chg="modSp">
        <pc:chgData name="SUN Jing [Southern River College]" userId="S::jing.sun@education.wa.edu.au::d2a11ad4-3f5e-4beb-86d7-de98aa55cfe6" providerId="AD" clId="Web-{D6A8C7DD-1894-40B5-852F-4B119403578C}" dt="2022-05-22T12:59:07.268" v="0" actId="1076"/>
        <pc:sldMkLst>
          <pc:docMk/>
          <pc:sldMk cId="1744953340" sldId="271"/>
        </pc:sldMkLst>
        <pc:grpChg chg="mod">
          <ac:chgData name="SUN Jing [Southern River College]" userId="S::jing.sun@education.wa.edu.au::d2a11ad4-3f5e-4beb-86d7-de98aa55cfe6" providerId="AD" clId="Web-{D6A8C7DD-1894-40B5-852F-4B119403578C}" dt="2022-05-22T12:59:07.268" v="0" actId="1076"/>
          <ac:grpSpMkLst>
            <pc:docMk/>
            <pc:sldMk cId="1744953340" sldId="271"/>
            <ac:grpSpMk id="73" creationId="{00000000-0000-0000-0000-000000000000}"/>
          </ac:grpSpMkLst>
        </pc:grpChg>
      </pc:sldChg>
    </pc:docChg>
  </pc:docChgLst>
  <pc:docChgLst>
    <pc:chgData name="CHANDLER Felicity [Southern River College]" userId="88234725-070e-4ccd-9eef-67376fb91191" providerId="ADAL" clId="{78A889B1-7F2F-E647-9364-674B4F776E9B}"/>
    <pc:docChg chg="addSld delSld modSld">
      <pc:chgData name="CHANDLER Felicity [Southern River College]" userId="88234725-070e-4ccd-9eef-67376fb91191" providerId="ADAL" clId="{78A889B1-7F2F-E647-9364-674B4F776E9B}" dt="2024-02-16T00:37:17.138" v="55" actId="2696"/>
      <pc:docMkLst>
        <pc:docMk/>
      </pc:docMkLst>
      <pc:sldChg chg="new del">
        <pc:chgData name="CHANDLER Felicity [Southern River College]" userId="88234725-070e-4ccd-9eef-67376fb91191" providerId="ADAL" clId="{78A889B1-7F2F-E647-9364-674B4F776E9B}" dt="2024-02-16T00:36:10.220" v="51" actId="2696"/>
        <pc:sldMkLst>
          <pc:docMk/>
          <pc:sldMk cId="1213032449" sldId="281"/>
        </pc:sldMkLst>
      </pc:sldChg>
      <pc:sldChg chg="del">
        <pc:chgData name="CHANDLER Felicity [Southern River College]" userId="88234725-070e-4ccd-9eef-67376fb91191" providerId="ADAL" clId="{78A889B1-7F2F-E647-9364-674B4F776E9B}" dt="2024-02-16T00:34:42.751" v="0" actId="2696"/>
        <pc:sldMkLst>
          <pc:docMk/>
          <pc:sldMk cId="1281259110" sldId="281"/>
        </pc:sldMkLst>
      </pc:sldChg>
      <pc:sldChg chg="add del">
        <pc:chgData name="CHANDLER Felicity [Southern River College]" userId="88234725-070e-4ccd-9eef-67376fb91191" providerId="ADAL" clId="{78A889B1-7F2F-E647-9364-674B4F776E9B}" dt="2024-02-16T00:37:15.842" v="54" actId="2696"/>
        <pc:sldMkLst>
          <pc:docMk/>
          <pc:sldMk cId="2969878375" sldId="282"/>
        </pc:sldMkLst>
      </pc:sldChg>
      <pc:sldChg chg="new del">
        <pc:chgData name="CHANDLER Felicity [Southern River College]" userId="88234725-070e-4ccd-9eef-67376fb91191" providerId="ADAL" clId="{78A889B1-7F2F-E647-9364-674B4F776E9B}" dt="2024-02-16T00:35:01.902" v="5" actId="2696"/>
        <pc:sldMkLst>
          <pc:docMk/>
          <pc:sldMk cId="499993969" sldId="283"/>
        </pc:sldMkLst>
      </pc:sldChg>
      <pc:sldChg chg="modSp add del mod">
        <pc:chgData name="CHANDLER Felicity [Southern River College]" userId="88234725-070e-4ccd-9eef-67376fb91191" providerId="ADAL" clId="{78A889B1-7F2F-E647-9364-674B4F776E9B}" dt="2024-02-16T00:37:17.138" v="55" actId="2696"/>
        <pc:sldMkLst>
          <pc:docMk/>
          <pc:sldMk cId="2709786878" sldId="284"/>
        </pc:sldMkLst>
        <pc:spChg chg="mod">
          <ac:chgData name="CHANDLER Felicity [Southern River College]" userId="88234725-070e-4ccd-9eef-67376fb91191" providerId="ADAL" clId="{78A889B1-7F2F-E647-9364-674B4F776E9B}" dt="2024-02-16T00:36:20.135" v="53" actId="1076"/>
          <ac:spMkLst>
            <pc:docMk/>
            <pc:sldMk cId="2709786878" sldId="284"/>
            <ac:spMk id="5" creationId="{510F420B-86DF-9E44-01C4-45F2754D1A4C}"/>
          </ac:spMkLst>
        </pc:spChg>
      </pc:sldChg>
    </pc:docChg>
  </pc:docChgLst>
</pc:chgInfo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tiff>
</file>

<file path=ppt/media/image3.tiff>
</file>

<file path=ppt/media/image4.tiff>
</file>

<file path=ppt/media/image5.gi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10E513-D307-D444-BE14-B2D0E4183C84}" type="datetimeFigureOut">
              <a:rPr lang="en-US" smtClean="0"/>
              <a:t>2/16/24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7CE087-1FA0-884F-9038-FD309B85E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7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2/16/24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540973"/>
            <a:ext cx="10571998" cy="970450"/>
          </a:xfrm>
        </p:spPr>
        <p:txBody>
          <a:bodyPr/>
          <a:lstStyle/>
          <a:p>
            <a:r>
              <a:rPr lang="en-US" sz="6000">
                <a:latin typeface="OpenDyslexic" charset="0"/>
                <a:ea typeface="OpenDyslexic" charset="0"/>
                <a:cs typeface="OpenDyslexic" charset="0"/>
              </a:rPr>
              <a:t>ENERGY</a:t>
            </a:r>
            <a:endParaRPr lang="en-US" sz="6000" dirty="0">
              <a:latin typeface="OpenDyslexic" charset="0"/>
              <a:ea typeface="OpenDyslexic" charset="0"/>
              <a:cs typeface="OpenDyslexic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24" y="2365162"/>
            <a:ext cx="10554574" cy="4107076"/>
          </a:xfrm>
          <a:effectLst/>
        </p:spPr>
        <p:txBody>
          <a:bodyPr>
            <a:normAutofit/>
          </a:bodyPr>
          <a:lstStyle/>
          <a:p>
            <a:r>
              <a:rPr lang="en-US" sz="3600" dirty="0">
                <a:latin typeface="OpenDyslexic" charset="0"/>
                <a:ea typeface="OpenDyslexic" charset="0"/>
                <a:cs typeface="OpenDyslexic" charset="0"/>
              </a:rPr>
              <a:t> Energy is </a:t>
            </a:r>
            <a:r>
              <a:rPr lang="en-US" sz="3600" u="sng" dirty="0">
                <a:latin typeface="OpenDyslexic" charset="0"/>
                <a:ea typeface="OpenDyslexic" charset="0"/>
                <a:cs typeface="OpenDyslexic" charset="0"/>
              </a:rPr>
              <a:t>the ability to do work</a:t>
            </a:r>
          </a:p>
          <a:p>
            <a:pPr lvl="1"/>
            <a:r>
              <a:rPr lang="en-US" sz="3400" dirty="0">
                <a:latin typeface="OpenDyslexic" charset="0"/>
                <a:ea typeface="OpenDyslexic" charset="0"/>
                <a:cs typeface="OpenDyslexic" charset="0"/>
              </a:rPr>
              <a:t> In Science, ‘work’ means making something happen </a:t>
            </a:r>
            <a:r>
              <a:rPr lang="en-US" sz="3400" dirty="0" err="1">
                <a:latin typeface="OpenDyslexic" charset="0"/>
                <a:ea typeface="OpenDyslexic" charset="0"/>
                <a:cs typeface="OpenDyslexic" charset="0"/>
              </a:rPr>
              <a:t>eg</a:t>
            </a:r>
            <a:r>
              <a:rPr lang="en-US" sz="3400" dirty="0">
                <a:latin typeface="OpenDyslexic" charset="0"/>
                <a:ea typeface="OpenDyslexic" charset="0"/>
                <a:cs typeface="OpenDyslexic" charset="0"/>
              </a:rPr>
              <a:t>. Move, heat, or cool etc.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9453160" y="1026198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In your own words, what </a:t>
                      </a:r>
                      <a:r>
                        <a:rPr lang="en-AU" i="1" dirty="0"/>
                        <a:t>is</a:t>
                      </a:r>
                      <a:r>
                        <a:rPr lang="en-AU" i="0" baseline="0" dirty="0"/>
                        <a:t> energy?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0804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610" y="0"/>
            <a:ext cx="48167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677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247"/>
            <a:ext cx="12192000" cy="633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122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7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431" y="9716"/>
            <a:ext cx="10291137" cy="684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946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3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20" y="0"/>
            <a:ext cx="11871158" cy="687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5432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104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489" y="973114"/>
            <a:ext cx="8771021" cy="491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001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803" y="0"/>
            <a:ext cx="56643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9950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161" y="0"/>
            <a:ext cx="102916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55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0262" y="1122790"/>
            <a:ext cx="10991475" cy="2971051"/>
          </a:xfrm>
        </p:spPr>
        <p:txBody>
          <a:bodyPr/>
          <a:lstStyle/>
          <a:p>
            <a:r>
              <a:rPr lang="en-US" sz="7200" dirty="0">
                <a:latin typeface="OpenDyslexic" charset="0"/>
                <a:ea typeface="OpenDyslexic" charset="0"/>
                <a:cs typeface="OpenDyslexic" charset="0"/>
              </a:rPr>
              <a:t>ENERGY TRANSFORMATIONS</a:t>
            </a:r>
          </a:p>
        </p:txBody>
      </p:sp>
    </p:spTree>
    <p:extLst>
      <p:ext uri="{BB962C8B-B14F-4D97-AF65-F5344CB8AC3E}">
        <p14:creationId xmlns:p14="http://schemas.microsoft.com/office/powerpoint/2010/main" val="16348910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" y="0"/>
            <a:ext cx="121800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839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515" y="0"/>
            <a:ext cx="102789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893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9" b="3180"/>
          <a:stretch/>
        </p:blipFill>
        <p:spPr>
          <a:xfrm>
            <a:off x="2499504" y="0"/>
            <a:ext cx="7192990" cy="6858000"/>
          </a:xfrm>
        </p:spPr>
      </p:pic>
    </p:spTree>
    <p:extLst>
      <p:ext uri="{BB962C8B-B14F-4D97-AF65-F5344CB8AC3E}">
        <p14:creationId xmlns:p14="http://schemas.microsoft.com/office/powerpoint/2010/main" val="16560632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080"/>
            <a:ext cx="12192000" cy="686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651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1308720" y="169203"/>
            <a:ext cx="9865894" cy="5078326"/>
            <a:chOff x="1114927" y="834189"/>
            <a:chExt cx="9865894" cy="5078326"/>
          </a:xfrm>
        </p:grpSpPr>
        <p:sp>
          <p:nvSpPr>
            <p:cNvPr id="4" name="Process 3"/>
            <p:cNvSpPr/>
            <p:nvPr/>
          </p:nvSpPr>
          <p:spPr>
            <a:xfrm>
              <a:off x="2839453" y="834189"/>
              <a:ext cx="2406315" cy="770022"/>
            </a:xfrm>
            <a:prstGeom prst="flowChartProcess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Kinetic</a:t>
              </a:r>
            </a:p>
          </p:txBody>
        </p:sp>
        <p:sp>
          <p:nvSpPr>
            <p:cNvPr id="5" name="Process 4"/>
            <p:cNvSpPr/>
            <p:nvPr/>
          </p:nvSpPr>
          <p:spPr>
            <a:xfrm>
              <a:off x="1114927" y="3043989"/>
              <a:ext cx="2406315" cy="770022"/>
            </a:xfrm>
            <a:prstGeom prst="flowChartProcess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Heat</a:t>
              </a:r>
            </a:p>
          </p:txBody>
        </p:sp>
        <p:sp>
          <p:nvSpPr>
            <p:cNvPr id="6" name="Process 5"/>
            <p:cNvSpPr/>
            <p:nvPr/>
          </p:nvSpPr>
          <p:spPr>
            <a:xfrm>
              <a:off x="2839452" y="5061283"/>
              <a:ext cx="2406315" cy="770022"/>
            </a:xfrm>
            <a:prstGeom prst="flowChartProcess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Chemical</a:t>
              </a:r>
            </a:p>
          </p:txBody>
        </p:sp>
        <p:sp>
          <p:nvSpPr>
            <p:cNvPr id="7" name="Process 6"/>
            <p:cNvSpPr/>
            <p:nvPr/>
          </p:nvSpPr>
          <p:spPr>
            <a:xfrm>
              <a:off x="6745706" y="5061283"/>
              <a:ext cx="2406315" cy="770022"/>
            </a:xfrm>
            <a:prstGeom prst="flowChartProcess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Electrical</a:t>
              </a:r>
            </a:p>
          </p:txBody>
        </p:sp>
        <p:sp>
          <p:nvSpPr>
            <p:cNvPr id="8" name="Process 7"/>
            <p:cNvSpPr/>
            <p:nvPr/>
          </p:nvSpPr>
          <p:spPr>
            <a:xfrm>
              <a:off x="6745705" y="834189"/>
              <a:ext cx="2406315" cy="770022"/>
            </a:xfrm>
            <a:prstGeom prst="flowChartProcess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Nuclear</a:t>
              </a:r>
            </a:p>
          </p:txBody>
        </p:sp>
        <p:sp>
          <p:nvSpPr>
            <p:cNvPr id="9" name="Process 8"/>
            <p:cNvSpPr/>
            <p:nvPr/>
          </p:nvSpPr>
          <p:spPr>
            <a:xfrm>
              <a:off x="8574506" y="2947736"/>
              <a:ext cx="2406315" cy="770022"/>
            </a:xfrm>
            <a:prstGeom prst="flowChartProcess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>
                  <a:solidFill>
                    <a:schemeClr val="bg1"/>
                  </a:solidFill>
                </a:rPr>
                <a:t>Light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>
              <a:off x="3521242" y="3168315"/>
              <a:ext cx="5053264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3521242" y="3617495"/>
              <a:ext cx="5053264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1757614" y="1600203"/>
              <a:ext cx="937460" cy="1435768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H="1">
              <a:off x="2695074" y="1640308"/>
              <a:ext cx="859254" cy="1403681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8754977" y="1608724"/>
              <a:ext cx="625644" cy="1339012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H="1">
              <a:off x="3521243" y="1379625"/>
              <a:ext cx="3186863" cy="1656346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flipH="1" flipV="1">
              <a:off x="4636169" y="1684425"/>
              <a:ext cx="2375734" cy="3370841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9" idx="2"/>
            </p:cNvCxnSpPr>
            <p:nvPr/>
          </p:nvCxnSpPr>
          <p:spPr>
            <a:xfrm flipV="1">
              <a:off x="9109911" y="3717758"/>
              <a:ext cx="667753" cy="1353547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 flipH="1">
              <a:off x="8197518" y="3746834"/>
              <a:ext cx="721902" cy="1314449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endCxn id="5" idx="2"/>
            </p:cNvCxnSpPr>
            <p:nvPr/>
          </p:nvCxnSpPr>
          <p:spPr>
            <a:xfrm flipH="1" flipV="1">
              <a:off x="2318085" y="3814011"/>
              <a:ext cx="721892" cy="1243263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H="1">
              <a:off x="5261811" y="5155528"/>
              <a:ext cx="1483894" cy="1003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5261810" y="5663863"/>
              <a:ext cx="1483895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4413584" y="1736555"/>
              <a:ext cx="17046" cy="333475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>
              <a:off x="4973053" y="3719764"/>
              <a:ext cx="3601453" cy="1241257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>
              <a:off x="1961147" y="2061410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2916656" y="1986213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647823" y="1534025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2451433" y="4268201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4151898" y="3952373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387388" y="2876550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6444414" y="3388895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5119438" y="2469483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7213935" y="3850105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8754977" y="1942098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6027830" y="4875795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402187" y="5385130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8340884" y="4038599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9139981" y="4233109"/>
              <a:ext cx="527385" cy="527385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74" name="Table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078045"/>
              </p:ext>
            </p:extLst>
          </p:nvPr>
        </p:nvGraphicFramePr>
        <p:xfrm>
          <a:off x="2805576" y="5473357"/>
          <a:ext cx="6580848" cy="12710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2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52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2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7768"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A. Fire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B. Photosynthesis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C. Battery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D. Steam</a:t>
                      </a:r>
                      <a:r>
                        <a:rPr lang="en-US" sz="1400" b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engine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768"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E. Friction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F.</a:t>
                      </a:r>
                      <a:r>
                        <a:rPr lang="en-US" sz="1400" b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 Burning coal</a:t>
                      </a:r>
                      <a:endParaRPr lang="en-US" sz="14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G. Lightning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H. Battery charger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768"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I. Toaster</a:t>
                      </a:r>
                      <a:r>
                        <a:rPr lang="en-US" sz="1400" b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 element</a:t>
                      </a:r>
                      <a:endParaRPr lang="en-US" sz="14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J.</a:t>
                      </a:r>
                      <a:r>
                        <a:rPr lang="en-US" sz="1400" b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 Sun</a:t>
                      </a:r>
                      <a:endParaRPr lang="en-US" sz="14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K. Torch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L. Solar panel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768"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M. Moving muscles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N. Motor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0">
                        <a:ln>
                          <a:noFill/>
                        </a:ln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4953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1000555"/>
            <a:ext cx="10571998" cy="970450"/>
          </a:xfrm>
        </p:spPr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LEARNING INTENTIONS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24" y="2492075"/>
            <a:ext cx="10554574" cy="410707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OpenDyslexic" charset="0"/>
                <a:ea typeface="OpenDyslexic" charset="0"/>
                <a:cs typeface="OpenDyslexic" charset="0"/>
              </a:rPr>
              <a:t> I can identify energy transformations in various situations</a:t>
            </a:r>
          </a:p>
          <a:p>
            <a:r>
              <a:rPr lang="en-US" sz="3600" dirty="0">
                <a:latin typeface="OpenDyslexic" charset="0"/>
                <a:ea typeface="OpenDyslexic" charset="0"/>
                <a:cs typeface="OpenDyslexic" charset="0"/>
              </a:rPr>
              <a:t> I can represent energy transformations using diagrams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9854562"/>
              </p:ext>
            </p:extLst>
          </p:nvPr>
        </p:nvGraphicFramePr>
        <p:xfrm>
          <a:off x="9437118" y="1848613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learning</a:t>
                      </a:r>
                      <a:r>
                        <a:rPr lang="en-AU" baseline="0" dirty="0"/>
                        <a:t> today?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367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900538"/>
            <a:ext cx="10571998" cy="970450"/>
          </a:xfrm>
        </p:spPr>
        <p:txBody>
          <a:bodyPr/>
          <a:lstStyle/>
          <a:p>
            <a:r>
              <a:rPr lang="en-US" sz="4800">
                <a:latin typeface="OpenDyslexic" charset="0"/>
                <a:ea typeface="OpenDyslexic" charset="0"/>
                <a:cs typeface="OpenDyslexic" charset="0"/>
              </a:rPr>
              <a:t>THE LAW OF CONSERVATION OF ENERGY</a:t>
            </a:r>
            <a:endParaRPr lang="en-US" sz="4800" dirty="0">
              <a:latin typeface="OpenDyslexic" charset="0"/>
              <a:ea typeface="OpenDyslexic" charset="0"/>
              <a:cs typeface="OpenDyslexic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24" y="2492075"/>
            <a:ext cx="10554574" cy="1101357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OpenDyslexic" charset="0"/>
                <a:ea typeface="OpenDyslexic" charset="0"/>
                <a:cs typeface="OpenDyslexic" charset="0"/>
              </a:rPr>
              <a:t> States that</a:t>
            </a:r>
            <a:r>
              <a:rPr lang="is-IS" sz="3600" dirty="0">
                <a:latin typeface="OpenDyslexic" charset="0"/>
                <a:ea typeface="OpenDyslexic" charset="0"/>
                <a:cs typeface="OpenDyslexic" charset="0"/>
              </a:rPr>
              <a:t>…</a:t>
            </a:r>
            <a:endParaRPr lang="en-US" sz="3600" dirty="0">
              <a:latin typeface="OpenDyslexic" charset="0"/>
              <a:ea typeface="OpenDyslexic" charset="0"/>
              <a:cs typeface="OpenDyslexic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810892"/>
              </p:ext>
            </p:extLst>
          </p:nvPr>
        </p:nvGraphicFramePr>
        <p:xfrm>
          <a:off x="9356908" y="1351836"/>
          <a:ext cx="2605964" cy="103830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8492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2543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Energy – </a:t>
                      </a:r>
                      <a:r>
                        <a:rPr lang="en-AU" b="0" dirty="0"/>
                        <a:t>The ability to do work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/>
          <p:cNvSpPr txBox="1">
            <a:spLocks/>
          </p:cNvSpPr>
          <p:nvPr/>
        </p:nvSpPr>
        <p:spPr>
          <a:xfrm>
            <a:off x="827424" y="3663840"/>
            <a:ext cx="10554574" cy="110135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>
                <a:latin typeface="OpenDyslexic" charset="0"/>
                <a:ea typeface="OpenDyslexic" charset="0"/>
                <a:cs typeface="OpenDyslexic" charset="0"/>
              </a:rPr>
              <a:t>Energy cannot be created or destroyed, but it can be changed from one form to another.</a:t>
            </a:r>
          </a:p>
        </p:txBody>
      </p:sp>
    </p:spTree>
    <p:extLst>
      <p:ext uri="{BB962C8B-B14F-4D97-AF65-F5344CB8AC3E}">
        <p14:creationId xmlns:p14="http://schemas.microsoft.com/office/powerpoint/2010/main" val="811604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900538"/>
            <a:ext cx="10571998" cy="970450"/>
          </a:xfrm>
        </p:spPr>
        <p:txBody>
          <a:bodyPr/>
          <a:lstStyle/>
          <a:p>
            <a:r>
              <a:rPr lang="en-US" sz="4800" dirty="0">
                <a:latin typeface="OpenDyslexic" charset="0"/>
                <a:ea typeface="OpenDyslexic" charset="0"/>
                <a:cs typeface="OpenDyslexic" charset="0"/>
              </a:rPr>
              <a:t>FORMS OF ENERGY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7711230"/>
              </p:ext>
            </p:extLst>
          </p:nvPr>
        </p:nvGraphicFramePr>
        <p:xfrm>
          <a:off x="288758" y="2347996"/>
          <a:ext cx="11534274" cy="42934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399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18016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  <a:latin typeface="OpenDyslexic" charset="0"/>
                          <a:ea typeface="OpenDyslexic" charset="0"/>
                          <a:cs typeface="OpenDyslexic" charset="0"/>
                        </a:rPr>
                        <a:t>Potential – </a:t>
                      </a:r>
                      <a:r>
                        <a:rPr lang="en-US" sz="2400" b="0" dirty="0">
                          <a:solidFill>
                            <a:schemeClr val="bg1"/>
                          </a:solidFill>
                          <a:latin typeface="OpenDyslexic" charset="0"/>
                          <a:ea typeface="OpenDyslexic" charset="0"/>
                          <a:cs typeface="OpenDyslexic" charset="0"/>
                        </a:rPr>
                        <a:t>stored</a:t>
                      </a:r>
                      <a:r>
                        <a:rPr lang="en-US" sz="2400" b="0" baseline="0" dirty="0">
                          <a:solidFill>
                            <a:schemeClr val="bg1"/>
                          </a:solidFill>
                          <a:latin typeface="OpenDyslexic" charset="0"/>
                          <a:ea typeface="OpenDyslexic" charset="0"/>
                          <a:cs typeface="OpenDyslexic" charset="0"/>
                        </a:rPr>
                        <a:t> energy that, when released, is converted to other forms such as kinetic, heat or light energy</a:t>
                      </a:r>
                      <a:endParaRPr lang="en-US" sz="2400" b="0" dirty="0">
                        <a:solidFill>
                          <a:schemeClr val="bg1"/>
                        </a:solidFill>
                        <a:latin typeface="OpenDyslexic" charset="0"/>
                        <a:ea typeface="OpenDyslexic" charset="0"/>
                        <a:cs typeface="OpenDyslexic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  <a:latin typeface="OpenDyslexic" charset="0"/>
                          <a:ea typeface="OpenDyslexic" charset="0"/>
                          <a:cs typeface="OpenDyslexic" charset="0"/>
                        </a:rPr>
                        <a:t>Other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5084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OpenDyslexic" charset="0"/>
                          <a:ea typeface="OpenDyslexic" charset="0"/>
                          <a:cs typeface="OpenDyslexic" charset="0"/>
                        </a:rPr>
                        <a:t>Gravitational Potential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OpenDyslexic" charset="0"/>
                          <a:ea typeface="OpenDyslexic" charset="0"/>
                          <a:cs typeface="OpenDyslexic" charset="0"/>
                        </a:rPr>
                        <a:t>Kinetic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5084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OpenDyslexic" charset="0"/>
                          <a:ea typeface="OpenDyslexic" charset="0"/>
                          <a:cs typeface="OpenDyslexic" charset="0"/>
                        </a:rPr>
                        <a:t>Elastic potential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OpenDyslexic" charset="0"/>
                          <a:ea typeface="OpenDyslexic" charset="0"/>
                          <a:cs typeface="OpenDyslexic" charset="0"/>
                        </a:rPr>
                        <a:t>Heat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5084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OpenDyslexic" charset="0"/>
                          <a:ea typeface="OpenDyslexic" charset="0"/>
                          <a:cs typeface="OpenDyslexic" charset="0"/>
                        </a:rPr>
                        <a:t>Chemical potential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OpenDyslexic" charset="0"/>
                          <a:ea typeface="OpenDyslexic" charset="0"/>
                          <a:cs typeface="OpenDyslexic" charset="0"/>
                        </a:rPr>
                        <a:t>Light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5084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OpenDyslexic" charset="0"/>
                          <a:ea typeface="OpenDyslexic" charset="0"/>
                          <a:cs typeface="OpenDyslexic" charset="0"/>
                        </a:rPr>
                        <a:t>Nuclear potential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OpenDyslexic" charset="0"/>
                          <a:ea typeface="OpenDyslexic" charset="0"/>
                          <a:cs typeface="OpenDyslexic" charset="0"/>
                        </a:rPr>
                        <a:t>Sound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5084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OpenDyslexic" charset="0"/>
                          <a:ea typeface="OpenDyslexic" charset="0"/>
                          <a:cs typeface="OpenDyslexic" charset="0"/>
                        </a:rPr>
                        <a:t>Electrical potential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400" dirty="0">
                        <a:latin typeface="OpenDyslexic" charset="0"/>
                        <a:ea typeface="OpenDyslexic" charset="0"/>
                        <a:cs typeface="OpenDyslexic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7377894"/>
              </p:ext>
            </p:extLst>
          </p:nvPr>
        </p:nvGraphicFramePr>
        <p:xfrm>
          <a:off x="9421076" y="151053"/>
          <a:ext cx="2605964" cy="103830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8492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2543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Energy – </a:t>
                      </a:r>
                      <a:r>
                        <a:rPr lang="en-AU" b="0" dirty="0"/>
                        <a:t>The ability to do work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488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531570"/>
            <a:ext cx="10571998" cy="970450"/>
          </a:xfrm>
        </p:spPr>
        <p:txBody>
          <a:bodyPr/>
          <a:lstStyle/>
          <a:p>
            <a:r>
              <a:rPr lang="en-US" sz="4800">
                <a:latin typeface="OpenDyslexic" charset="0"/>
                <a:ea typeface="OpenDyslexic" charset="0"/>
                <a:cs typeface="OpenDyslexic" charset="0"/>
              </a:rPr>
              <a:t>ENERGY TRANSFORMATIONS</a:t>
            </a:r>
            <a:endParaRPr lang="en-US" sz="4800" dirty="0">
              <a:latin typeface="OpenDyslexic" charset="0"/>
              <a:ea typeface="OpenDyslexic" charset="0"/>
              <a:cs typeface="OpenDyslexic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481840"/>
              </p:ext>
            </p:extLst>
          </p:nvPr>
        </p:nvGraphicFramePr>
        <p:xfrm>
          <a:off x="9388992" y="1502020"/>
          <a:ext cx="2605964" cy="103830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8492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2543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Energy – </a:t>
                      </a:r>
                      <a:r>
                        <a:rPr lang="en-AU" b="0" dirty="0"/>
                        <a:t>The ability to do work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7743" y="2540323"/>
            <a:ext cx="3636511" cy="363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4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869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797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426" y="452194"/>
            <a:ext cx="8089145" cy="5953612"/>
          </a:xfrm>
        </p:spPr>
      </p:pic>
    </p:spTree>
    <p:extLst>
      <p:ext uri="{BB962C8B-B14F-4D97-AF65-F5344CB8AC3E}">
        <p14:creationId xmlns:p14="http://schemas.microsoft.com/office/powerpoint/2010/main" val="6370047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  <MediaLengthInSeconds xmlns="8f659357-f805-491c-ad0b-5621b2de6466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BCC225-C0F5-47AE-8788-7F526452A9D8}">
  <ds:schemaRefs>
    <ds:schemaRef ds:uri="http://schemas.microsoft.com/office/2006/documentManagement/types"/>
    <ds:schemaRef ds:uri="http://purl.org/dc/elements/1.1/"/>
    <ds:schemaRef ds:uri="http://purl.org/dc/terms/"/>
    <ds:schemaRef ds:uri="http://www.w3.org/XML/1998/namespace"/>
    <ds:schemaRef ds:uri="http://purl.org/dc/dcmitype/"/>
    <ds:schemaRef ds:uri="8f659357-f805-491c-ad0b-5621b2de6466"/>
    <ds:schemaRef ds:uri="http://schemas.microsoft.com/office/infopath/2007/PartnerControls"/>
    <ds:schemaRef ds:uri="http://schemas.openxmlformats.org/package/2006/metadata/core-properties"/>
    <ds:schemaRef ds:uri="d5c732d2-f217-444a-91d8-37c5714ca69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9219E9BF-ECC3-4CAC-85FE-60777CDCD5F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C4D4A90-FE9A-432F-9F1D-5ED42FD5BB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f659357-f805-491c-ad0b-5621b2de6466"/>
    <ds:schemaRef ds:uri="d5c732d2-f217-444a-91d8-37c5714ca6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1803</TotalTime>
  <Words>218</Words>
  <Application>Microsoft Macintosh PowerPoint</Application>
  <PresentationFormat>Widescreen</PresentationFormat>
  <Paragraphs>53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Century Gothic</vt:lpstr>
      <vt:lpstr>OpenDyslexic</vt:lpstr>
      <vt:lpstr>Wingdings 2</vt:lpstr>
      <vt:lpstr>Quotable</vt:lpstr>
      <vt:lpstr>ENERGY</vt:lpstr>
      <vt:lpstr>ENERGY TRANSFORMATIONS</vt:lpstr>
      <vt:lpstr>LEARNING INTENTIONS</vt:lpstr>
      <vt:lpstr>THE LAW OF CONSERVATION OF ENERGY</vt:lpstr>
      <vt:lpstr>FORMS OF ENERGY</vt:lpstr>
      <vt:lpstr>ENERGY TRANSFORMATIONS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ENERGY</dc:title>
  <dc:creator>STEPHANIE LUDEKENS</dc:creator>
  <cp:lastModifiedBy>CHANDLER Felicity [Southern River College]</cp:lastModifiedBy>
  <cp:revision>13</cp:revision>
  <dcterms:created xsi:type="dcterms:W3CDTF">2018-02-04T05:11:00Z</dcterms:created>
  <dcterms:modified xsi:type="dcterms:W3CDTF">2024-02-16T00:37:21Z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lpwstr/>
  </property>
</Properties>
</file>

<file path=docProps/thumbnail.jpeg>
</file>